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2ABC0-8C4B-4C27-A855-4C96CB695182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927F7-D00D-47B1-93D4-D3D62D619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63700-5A6B-4CE0-AAA7-D42531AC6FF0}" type="slidenum">
              <a:rPr lang="zh-CN" altLang="en-GB"/>
              <a:pPr/>
              <a:t>2</a:t>
            </a:fld>
            <a:endParaRPr lang="zh-CN" alt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FF404-2A58-4C3B-8077-653329F20782}" type="slidenum">
              <a:rPr lang="zh-CN" altLang="en-GB"/>
              <a:pPr/>
              <a:t>3</a:t>
            </a:fld>
            <a:endParaRPr lang="zh-CN" alt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BFE98-58D3-4457-BC05-3E74BD6C055E}" type="slidenum">
              <a:rPr lang="zh-CN" altLang="en-GB"/>
              <a:pPr/>
              <a:t>8</a:t>
            </a:fld>
            <a:endParaRPr lang="zh-CN" altLang="en-GB"/>
          </a:p>
        </p:txBody>
      </p:sp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91E98-9DFC-492C-ACAA-0DA4B66D0DB8}" type="slidenum">
              <a:rPr lang="zh-CN" altLang="en-GB"/>
              <a:pPr/>
              <a:t>11</a:t>
            </a:fld>
            <a:endParaRPr lang="zh-CN" altLang="en-GB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8AE4A-4FA8-456E-96D0-69D310EFD535}" type="slidenum">
              <a:rPr lang="zh-CN" altLang="en-GB"/>
              <a:pPr/>
              <a:t>12</a:t>
            </a:fld>
            <a:endParaRPr lang="zh-CN" alt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A825B-1826-4CCF-82EE-48F0F333AB8A}" type="slidenum">
              <a:rPr lang="zh-CN" altLang="en-GB"/>
              <a:pPr/>
              <a:t>13</a:t>
            </a:fld>
            <a:endParaRPr lang="zh-CN" altLang="en-GB"/>
          </a:p>
        </p:txBody>
      </p:sp>
      <p:sp>
        <p:nvSpPr>
          <p:cNvPr id="9728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72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2621"/>
            <a:ext cx="5029200" cy="4115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B5B48-CBE8-411D-BF62-68A912952A1F}" type="slidenum">
              <a:rPr lang="zh-CN" altLang="en-GB"/>
              <a:pPr/>
              <a:t>14</a:t>
            </a:fld>
            <a:endParaRPr lang="zh-CN" altLang="en-GB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23059-D74C-407A-B620-38E38622C504}" type="slidenum">
              <a:rPr lang="zh-CN" altLang="en-GB"/>
              <a:pPr/>
              <a:t>15</a:t>
            </a:fld>
            <a:endParaRPr lang="zh-CN" alt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32584C4-AA14-4DBE-8EA2-DFABEADD5DF7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96133-6C9B-40C2-AC63-1F37472A4D62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F7077-190B-4BB3-BC0F-89A4E01DDA3B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D201F5-DBCC-4674-AF58-3071C579932C}" type="datetime1">
              <a:rPr lang="en-US" altLang="zh-CN" smtClean="0"/>
              <a:pPr/>
              <a:t>9/26/2020</a:t>
            </a:fld>
            <a:endParaRPr lang="zh-CN" alt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@amreshkumar</a:t>
            </a:r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E9EA22-2559-4FD9-AFB8-1C7D3C614AC8}" type="slidenum">
              <a:rPr lang="zh-CN" altLang="en-GB"/>
              <a:pPr/>
              <a:t>‹#›</a:t>
            </a:fld>
            <a:endParaRPr lang="zh-CN" alt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D2BD81-8C82-492A-8B9E-6AA91C953816}" type="datetime1">
              <a:rPr lang="en-US" altLang="zh-CN" smtClean="0"/>
              <a:pPr/>
              <a:t>9/26/2020</a:t>
            </a:fld>
            <a:endParaRPr lang="zh-CN" alt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@amreshkumar</a:t>
            </a:r>
            <a:endParaRPr lang="zh-CN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0B2DB2-478B-40F4-A6AA-B3EA7E2C0991}" type="slidenum">
              <a:rPr lang="zh-CN" altLang="en-GB"/>
              <a:pPr/>
              <a:t>‹#›</a:t>
            </a:fld>
            <a:endParaRPr lang="zh-CN" alt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45687-582F-46A4-81C4-8D86B1BD5E30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E88107-D06E-40EC-B39B-4DE52B6A4139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861AC-714F-4892-ADE4-FB7DDB2E809F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3796B-CE5F-475A-9B03-8A1C7D0DB542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076E1-530C-4F69-A414-11A5BD7D5B72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B30A7-ABA9-4E4B-A492-FED1F2233A98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B23B186-420E-43D8-B28F-5A90DAD1DA19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BA1802-360B-45F3-A5BE-9EAEB62BF52B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F97DE9-B266-47C5-BC88-BF38AA30A5A4}" type="datetime1">
              <a:rPr lang="en-US" smtClean="0"/>
              <a:pPr/>
              <a:t>9/26/2020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304800" y="457200"/>
            <a:ext cx="8458200" cy="17543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altLang="zh-CN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			Visceral</a:t>
            </a:r>
          </a:p>
          <a:p>
            <a:pPr algn="ctr"/>
            <a:r>
              <a:rPr lang="en-GB" altLang="zh-CN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sz="5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Leishmaniasis</a:t>
            </a:r>
            <a:r>
              <a:rPr lang="en-GB" altLang="zh-CN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3733800"/>
            <a:ext cx="4343400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Ram Balak Mahto</a:t>
            </a:r>
            <a:endParaRPr lang="en-IN" b="1" dirty="0" smtClean="0"/>
          </a:p>
          <a:p>
            <a:r>
              <a:rPr lang="en-IN" b="1" dirty="0" smtClean="0"/>
              <a:t>Guest faculty</a:t>
            </a:r>
          </a:p>
          <a:p>
            <a:r>
              <a:rPr lang="en-IN" b="1" dirty="0" smtClean="0"/>
              <a:t>Zoology department</a:t>
            </a:r>
          </a:p>
          <a:p>
            <a:r>
              <a:rPr lang="en-IN" b="1" dirty="0" err="1" smtClean="0"/>
              <a:t>v.s.j</a:t>
            </a:r>
            <a:r>
              <a:rPr lang="en-IN" b="1" dirty="0" smtClean="0"/>
              <a:t> college </a:t>
            </a:r>
            <a:r>
              <a:rPr lang="en-IN" b="1" dirty="0" err="1" smtClean="0"/>
              <a:t>Rajnagar</a:t>
            </a:r>
            <a:r>
              <a:rPr lang="en-IN" b="1" dirty="0" smtClean="0"/>
              <a:t> Madhubani</a:t>
            </a:r>
          </a:p>
          <a:p>
            <a:r>
              <a:rPr lang="en-IN" b="1" dirty="0" smtClean="0"/>
              <a:t>Class B.Sc 1</a:t>
            </a:r>
            <a:r>
              <a:rPr lang="en-IN" b="1" baseline="30000" dirty="0" smtClean="0"/>
              <a:t>st</a:t>
            </a:r>
            <a:r>
              <a:rPr lang="en-IN" b="1" dirty="0" smtClean="0"/>
              <a:t> yr. Paper 1, group-A 7908055676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A </a:t>
            </a:r>
            <a:r>
              <a:rPr lang="en-US" altLang="zh-CN" dirty="0" err="1">
                <a:solidFill>
                  <a:schemeClr val="tx1"/>
                </a:solidFill>
                <a:ea typeface="宋体" pitchFamily="2" charset="-122"/>
              </a:rPr>
              <a:t>cutaneous</a:t>
            </a:r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ea typeface="宋体" pitchFamily="2" charset="-122"/>
              </a:rPr>
              <a:t>leishmaniasis</a:t>
            </a:r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 lesion on the arm. </a:t>
            </a:r>
            <a:endParaRPr lang="zh-CN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  <p:pic>
        <p:nvPicPr>
          <p:cNvPr id="75782" name="Picture 1030" descr="D:\he SY\lecture\protozoa.web\Leishmania sp_ (leishmaniasis).files\cut_leishmaniasis.gif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 cstate="print"/>
          <a:stretch>
            <a:fillRect/>
          </a:stretch>
        </p:blipFill>
        <p:spPr>
          <a:xfrm>
            <a:off x="3562350" y="2657475"/>
            <a:ext cx="2019300" cy="2762250"/>
          </a:xfrm>
          <a:noFill/>
          <a:ln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@amreshkumar</a:t>
            </a:r>
            <a:endParaRPr lang="zh-CN" alt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INFECTION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Sub-clinical or inapparent infection</a:t>
            </a:r>
          </a:p>
          <a:p>
            <a:pPr algn="ctr">
              <a:buFontTx/>
              <a:buNone/>
            </a:pPr>
            <a:endParaRPr lang="en-GB" altLang="zh-CN" b="1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>
              <a:buFontTx/>
              <a:buNone/>
            </a:pPr>
            <a:endParaRPr lang="en-GB" altLang="zh-CN" b="1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>
              <a:buFontTx/>
              <a:buNone/>
            </a:pPr>
            <a:endParaRPr lang="en-GB" altLang="zh-CN">
              <a:ea typeface="宋体" pitchFamily="2" charset="-122"/>
            </a:endParaRPr>
          </a:p>
          <a:p>
            <a:pPr algn="ctr">
              <a:buFontTx/>
              <a:buNone/>
            </a:pPr>
            <a:endParaRPr lang="zh-CN" altLang="en-GB">
              <a:ea typeface="宋体" pitchFamily="2" charset="-122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00063" y="4632325"/>
            <a:ext cx="84153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GB" altLang="zh-CN" b="1" u="sng">
                <a:ea typeface="宋体" pitchFamily="2" charset="-122"/>
              </a:rPr>
              <a:t>Recovery</a:t>
            </a:r>
            <a:r>
              <a:rPr lang="en-GB" altLang="zh-CN">
                <a:ea typeface="宋体" pitchFamily="2" charset="-122"/>
              </a:rPr>
              <a:t>                                       </a:t>
            </a:r>
            <a:r>
              <a:rPr lang="en-GB" altLang="zh-CN" b="1" u="sng">
                <a:ea typeface="宋体" pitchFamily="2" charset="-122"/>
              </a:rPr>
              <a:t>Death</a:t>
            </a:r>
            <a:endParaRPr lang="en-GB" altLang="zh-CN">
              <a:ea typeface="宋体" pitchFamily="2" charset="-122"/>
            </a:endParaRPr>
          </a:p>
          <a:p>
            <a:pPr algn="ctr"/>
            <a:r>
              <a:rPr lang="en-GB" altLang="zh-CN">
                <a:ea typeface="宋体" pitchFamily="2" charset="-122"/>
              </a:rPr>
              <a:t>Immune to reinfection                       Concurrent infection</a:t>
            </a:r>
          </a:p>
          <a:p>
            <a:r>
              <a:rPr lang="en-GB" altLang="zh-CN">
                <a:ea typeface="宋体" pitchFamily="2" charset="-122"/>
              </a:rPr>
              <a:t>                  PKDL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911350" y="2597150"/>
            <a:ext cx="1130300" cy="1663700"/>
          </a:xfrm>
          <a:prstGeom prst="downArrow">
            <a:avLst>
              <a:gd name="adj1" fmla="val 75009"/>
              <a:gd name="adj2" fmla="val 7360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6178550" y="2597150"/>
            <a:ext cx="1130300" cy="1663700"/>
          </a:xfrm>
          <a:prstGeom prst="downArrow">
            <a:avLst>
              <a:gd name="adj1" fmla="val 75009"/>
              <a:gd name="adj2" fmla="val 7360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Diagnosis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Clinical signs &amp; symptoms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Hypergammaglobulinemia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	</a:t>
            </a:r>
            <a:r>
              <a:rPr lang="en-GB" altLang="zh-CN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ELISA/</a:t>
            </a:r>
            <a:r>
              <a:rPr lang="en-GB" altLang="zh-CN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Formol</a:t>
            </a:r>
            <a:r>
              <a:rPr lang="en-GB" altLang="zh-CN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gel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Bone marrow biopsy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Spleen or liver biopsy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Culture &amp; Histology</a:t>
            </a:r>
          </a:p>
          <a:p>
            <a:pPr>
              <a:buFont typeface="Wingdings" pitchFamily="2" charset="2"/>
              <a:buChar char="v"/>
            </a:pPr>
            <a:endParaRPr lang="zh-CN" altLang="en-GB" dirty="0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Speciation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7162800" cy="4114800"/>
          </a:xfrm>
          <a:noFill/>
          <a:ln/>
        </p:spPr>
        <p:txBody>
          <a:bodyPr/>
          <a:lstStyle/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Similar morphology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Isoenzyme profiles - Zymodemes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Monoclonal antibodies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DNA hybridisation - PCR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Treatment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Good nursing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Diet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Antibiotics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Pentavalent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antimony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Pentamidine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New drugs  - New delivery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Control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038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Vector control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Reservoir control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Treatment of active cases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Vaccination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Visceral </a:t>
            </a:r>
            <a:r>
              <a:rPr lang="en-GB" altLang="zh-CN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Leishmaniasis</a:t>
            </a:r>
            <a:endParaRPr lang="en-GB" altLang="zh-CN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宋体" pitchFamily="2" charset="-12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19200" y="1981200"/>
            <a:ext cx="1600200" cy="4114800"/>
          </a:xfrm>
          <a:noFill/>
          <a:ln/>
        </p:spPr>
        <p:txBody>
          <a:bodyPr/>
          <a:lstStyle/>
          <a:p>
            <a:r>
              <a:rPr lang="zh-CN" altLang="en-GB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1903</a:t>
            </a:r>
          </a:p>
          <a:p>
            <a:r>
              <a:rPr lang="zh-CN" altLang="en-GB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1920</a:t>
            </a:r>
          </a:p>
          <a:p>
            <a:r>
              <a:rPr lang="zh-CN" altLang="en-GB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1931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971800" y="1981200"/>
            <a:ext cx="54864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William Leishman</a:t>
            </a:r>
          </a:p>
          <a:p>
            <a:pPr>
              <a:buFontTx/>
              <a:buNone/>
            </a:pPr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Pentavalent antimony</a:t>
            </a:r>
          </a:p>
          <a:p>
            <a:pPr>
              <a:buFontTx/>
              <a:buNone/>
            </a:pPr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Experimental transmission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5588" y="4327525"/>
            <a:ext cx="83645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donovani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(Complex)</a:t>
            </a:r>
          </a:p>
          <a:p>
            <a:pPr algn="ctr"/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/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L.d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.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archibaldi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-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L.d.chagasi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-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L.d.donovani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-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Ld.infantum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VL - Clinical Manifestation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a typeface="宋体" pitchFamily="2" charset="-122"/>
              </a:rPr>
              <a:t>Variable - Incubation 3-100+ weeks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a typeface="宋体" pitchFamily="2" charset="-122"/>
              </a:rPr>
              <a:t>Lowgrade</a:t>
            </a:r>
            <a:r>
              <a:rPr lang="en-GB" altLang="zh-CN" b="1" dirty="0">
                <a:ea typeface="宋体" pitchFamily="2" charset="-122"/>
              </a:rPr>
              <a:t> fever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a typeface="宋体" pitchFamily="2" charset="-122"/>
              </a:rPr>
              <a:t>Hepato-splenomegaly</a:t>
            </a:r>
            <a:endParaRPr lang="en-GB" altLang="zh-CN" b="1" dirty="0"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a typeface="宋体" pitchFamily="2" charset="-122"/>
              </a:rPr>
              <a:t>Bone marrow hyperplasia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a typeface="宋体" pitchFamily="2" charset="-122"/>
              </a:rPr>
              <a:t>Anemia</a:t>
            </a:r>
            <a:r>
              <a:rPr lang="en-GB" altLang="zh-CN" b="1" dirty="0">
                <a:ea typeface="宋体" pitchFamily="2" charset="-122"/>
              </a:rPr>
              <a:t>, </a:t>
            </a:r>
            <a:r>
              <a:rPr lang="en-GB" altLang="zh-CN" b="1" dirty="0" err="1">
                <a:ea typeface="宋体" pitchFamily="2" charset="-122"/>
              </a:rPr>
              <a:t>Leucopenia</a:t>
            </a:r>
            <a:r>
              <a:rPr lang="en-GB" altLang="zh-CN" b="1" dirty="0">
                <a:ea typeface="宋体" pitchFamily="2" charset="-122"/>
              </a:rPr>
              <a:t> &amp; </a:t>
            </a:r>
            <a:r>
              <a:rPr lang="en-GB" altLang="zh-CN" b="1" dirty="0" err="1">
                <a:ea typeface="宋体" pitchFamily="2" charset="-122"/>
              </a:rPr>
              <a:t>Cachexia</a:t>
            </a:r>
            <a:endParaRPr lang="en-GB" altLang="zh-CN" b="1" dirty="0"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err="1">
                <a:ea typeface="宋体" pitchFamily="2" charset="-122"/>
              </a:rPr>
              <a:t>Hypergammaglobulinnemia</a:t>
            </a:r>
            <a:endParaRPr lang="en-GB" altLang="zh-CN" b="1" dirty="0"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US" altLang="zh-CN" b="1" dirty="0" err="1">
                <a:latin typeface="Times New Roman" charset="0"/>
                <a:ea typeface="宋体" pitchFamily="2" charset="-122"/>
                <a:cs typeface="Times New Roman" charset="0"/>
              </a:rPr>
              <a:t>Epistaxis</a:t>
            </a:r>
            <a:r>
              <a:rPr lang="en-US" altLang="zh-CN" b="1" dirty="0">
                <a:latin typeface="Times New Roman" charset="0"/>
                <a:ea typeface="宋体" pitchFamily="2" charset="-122"/>
                <a:cs typeface="Times New Roman" charset="0"/>
              </a:rPr>
              <a:t> , </a:t>
            </a:r>
            <a:r>
              <a:rPr lang="en-US" altLang="zh-CN" b="1" dirty="0" err="1">
                <a:latin typeface="Times New Roman" charset="0"/>
                <a:ea typeface="宋体" pitchFamily="2" charset="-122"/>
                <a:cs typeface="Times New Roman" charset="0"/>
              </a:rPr>
              <a:t>Proteinuria</a:t>
            </a:r>
            <a:r>
              <a:rPr lang="en-US" altLang="zh-CN" b="1" dirty="0">
                <a:latin typeface="Times New Roman" charset="0"/>
                <a:ea typeface="宋体" pitchFamily="2" charset="-122"/>
                <a:cs typeface="Times New Roman" charset="0"/>
              </a:rPr>
              <a:t>, </a:t>
            </a:r>
            <a:r>
              <a:rPr lang="en-US" altLang="zh-CN" b="1" dirty="0" err="1">
                <a:latin typeface="Times New Roman" charset="0"/>
                <a:ea typeface="宋体" pitchFamily="2" charset="-122"/>
                <a:cs typeface="Times New Roman" charset="0"/>
              </a:rPr>
              <a:t>Hematuria</a:t>
            </a:r>
            <a:endParaRPr lang="en-GB" altLang="zh-CN" b="1" dirty="0">
              <a:latin typeface="Times New Roman" charset="0"/>
              <a:ea typeface="宋体" pitchFamily="2" charset="-122"/>
              <a:cs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09600"/>
            <a:ext cx="3810000" cy="5181600"/>
          </a:xfrm>
        </p:spPr>
        <p:txBody>
          <a:bodyPr/>
          <a:lstStyle/>
          <a:p>
            <a:r>
              <a:rPr lang="en-US" altLang="zh-CN" sz="2800" dirty="0">
                <a:latin typeface="Arial Narrow" pitchFamily="34" charset="0"/>
                <a:ea typeface="宋体" pitchFamily="2" charset="-122"/>
              </a:rPr>
              <a:t>Profile view of a teenage boy suffering from visceral </a:t>
            </a:r>
            <a:r>
              <a:rPr lang="en-US" altLang="zh-CN" sz="2800" dirty="0" err="1">
                <a:latin typeface="Arial Narrow" pitchFamily="34" charset="0"/>
                <a:ea typeface="宋体" pitchFamily="2" charset="-122"/>
              </a:rPr>
              <a:t>leishmaniasis</a:t>
            </a:r>
            <a:r>
              <a:rPr lang="en-US" altLang="zh-CN" sz="2800" dirty="0">
                <a:latin typeface="Arial Narrow" pitchFamily="34" charset="0"/>
                <a:ea typeface="宋体" pitchFamily="2" charset="-122"/>
              </a:rPr>
              <a:t>. The boy exhibits </a:t>
            </a:r>
            <a:r>
              <a:rPr lang="en-US" altLang="zh-CN" sz="2800" dirty="0" err="1">
                <a:latin typeface="Arial Narrow" pitchFamily="34" charset="0"/>
                <a:ea typeface="宋体" pitchFamily="2" charset="-122"/>
              </a:rPr>
              <a:t>splenomegaly</a:t>
            </a:r>
            <a:r>
              <a:rPr lang="en-US" altLang="zh-CN" sz="2800" dirty="0">
                <a:latin typeface="Arial Narrow" pitchFamily="34" charset="0"/>
                <a:ea typeface="宋体" pitchFamily="2" charset="-122"/>
              </a:rPr>
              <a:t>, distended abdomen and severe muscle wasting.  </a:t>
            </a:r>
            <a:endParaRPr lang="zh-CN" altLang="en-US" sz="2800" dirty="0"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@amreshkumar</a:t>
            </a:r>
            <a:endParaRPr lang="zh-CN" altLang="en-GB"/>
          </a:p>
        </p:txBody>
      </p:sp>
      <p:pic>
        <p:nvPicPr>
          <p:cNvPr id="84998" name="Picture 6" descr="http://www.med.sc.edu:85/parasitology/lei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79375"/>
            <a:ext cx="4572000" cy="677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3429000" cy="4648200"/>
          </a:xfrm>
        </p:spPr>
        <p:txBody>
          <a:bodyPr/>
          <a:lstStyle/>
          <a:p>
            <a:r>
              <a:rPr lang="en-US" altLang="zh-CN" sz="2800">
                <a:latin typeface="Arial Narrow" pitchFamily="34" charset="0"/>
                <a:ea typeface="宋体" pitchFamily="2" charset="-122"/>
              </a:rPr>
              <a:t>A 12-year-old boy suffering from visceral leishmaniasis. The boy exhibits splenomegaly and severe muscle wasting. </a:t>
            </a:r>
            <a:endParaRPr lang="zh-CN" altLang="en-US" sz="2800"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@amreshkumar</a:t>
            </a:r>
            <a:endParaRPr lang="zh-CN" altLang="en-GB"/>
          </a:p>
        </p:txBody>
      </p:sp>
      <p:pic>
        <p:nvPicPr>
          <p:cNvPr id="86022" name="Picture 6" descr="http://www.med.sc.edu:85/parasitology/lei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79375"/>
            <a:ext cx="4572000" cy="677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343400"/>
          </a:xfrm>
        </p:spPr>
        <p:txBody>
          <a:bodyPr/>
          <a:lstStyle/>
          <a:p>
            <a:r>
              <a:rPr lang="en-US" altLang="zh-CN" sz="2800">
                <a:latin typeface="Arial Narrow" pitchFamily="34" charset="0"/>
                <a:ea typeface="宋体" pitchFamily="2" charset="-122"/>
              </a:rPr>
              <a:t>Jaundiced hands of a visceral leishmaniasis patient. </a:t>
            </a:r>
            <a:r>
              <a:rPr lang="en-US" altLang="zh-CN" sz="2800">
                <a:ea typeface="宋体" pitchFamily="2" charset="-122"/>
              </a:rPr>
              <a:t> </a:t>
            </a:r>
          </a:p>
          <a:p>
            <a:endParaRPr lang="zh-CN" altLang="en-US" sz="2800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@amreshkumar</a:t>
            </a:r>
            <a:endParaRPr lang="zh-CN" altLang="en-GB"/>
          </a:p>
        </p:txBody>
      </p:sp>
      <p:pic>
        <p:nvPicPr>
          <p:cNvPr id="88070" name="Picture 1030" descr="http://www.med.sc.edu:85/parasitology/lei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5181600" cy="3497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3505200" cy="4267200"/>
          </a:xfrm>
        </p:spPr>
        <p:txBody>
          <a:bodyPr/>
          <a:lstStyle/>
          <a:p>
            <a:r>
              <a:rPr lang="en-US" altLang="zh-CN" sz="2800">
                <a:latin typeface="Arial Narrow" pitchFamily="34" charset="0"/>
                <a:ea typeface="宋体" pitchFamily="2" charset="-122"/>
              </a:rPr>
              <a:t>Enlarged spleen and liver in an autopsy of an infant dying of visceral leishmaniasis. </a:t>
            </a:r>
            <a:endParaRPr lang="zh-CN" altLang="en-US" sz="2800"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@amreshkumar</a:t>
            </a:r>
            <a:endParaRPr lang="zh-CN" altLang="en-GB"/>
          </a:p>
        </p:txBody>
      </p:sp>
      <p:pic>
        <p:nvPicPr>
          <p:cNvPr id="87046" name="Picture 6" descr="http://www.med.sc.edu:85/parasitology/lei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24000"/>
            <a:ext cx="5105400" cy="344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  <a:solidFill>
            <a:schemeClr val="bg2">
              <a:lumMod val="50000"/>
            </a:schemeClr>
          </a:solidFill>
          <a:ln/>
        </p:spPr>
        <p:txBody>
          <a:bodyPr>
            <a:normAutofit fontScale="90000"/>
          </a:bodyPr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Post Kala </a:t>
            </a:r>
            <a:r>
              <a:rPr lang="en-GB" altLang="zh-CN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Azar</a:t>
            </a:r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 Dermal </a:t>
            </a:r>
            <a:r>
              <a:rPr lang="en-GB" altLang="zh-CN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Leishmanoid</a:t>
            </a:r>
            <a:endParaRPr lang="en-GB" altLang="zh-CN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宋体" pitchFamily="2" charset="-122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4114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Normally develops &lt;2 years after recovery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Recrudescence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Restricted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to skin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Rare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but varies geographically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altLang="zh-CN" dirty="0" err="1">
                <a:solidFill>
                  <a:schemeClr val="tx1"/>
                </a:solidFill>
                <a:ea typeface="宋体" pitchFamily="2" charset="-122"/>
              </a:rPr>
              <a:t>Cutaneous</a:t>
            </a:r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chemeClr val="tx1"/>
                </a:solidFill>
                <a:ea typeface="宋体" pitchFamily="2" charset="-122"/>
              </a:rPr>
              <a:t>leishmaniasis</a:t>
            </a:r>
            <a:r>
              <a:rPr lang="en-US" altLang="zh-CN" dirty="0">
                <a:solidFill>
                  <a:schemeClr val="tx1"/>
                </a:solidFill>
                <a:ea typeface="宋体" pitchFamily="2" charset="-122"/>
              </a:rPr>
              <a:t> of the face.  </a:t>
            </a:r>
            <a:endParaRPr lang="zh-CN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>
                <a:ea typeface="宋体" pitchFamily="2" charset="-122"/>
              </a:rPr>
              <a:t>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@amreshkumar</a:t>
            </a:r>
            <a:endParaRPr lang="en-US"/>
          </a:p>
        </p:txBody>
      </p:sp>
      <p:pic>
        <p:nvPicPr>
          <p:cNvPr id="76805" name="Picture 5" descr="D:\he SY\lecture\protozoa.web\Leishmania sp_ (leishmaniasis).files\cutaneous_le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6248400" cy="4849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</TotalTime>
  <Words>265</Words>
  <Application>Microsoft Office PowerPoint</Application>
  <PresentationFormat>On-screen Show (4:3)</PresentationFormat>
  <Paragraphs>95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Slide 1</vt:lpstr>
      <vt:lpstr>Visceral Leishmaniasis</vt:lpstr>
      <vt:lpstr>VL - Clinical Manifestation</vt:lpstr>
      <vt:lpstr>Slide 4</vt:lpstr>
      <vt:lpstr>Slide 5</vt:lpstr>
      <vt:lpstr>Slide 6</vt:lpstr>
      <vt:lpstr>Slide 7</vt:lpstr>
      <vt:lpstr>Post Kala Azar Dermal Leishmanoid</vt:lpstr>
      <vt:lpstr>Cutaneous leishmaniasis of the face.  </vt:lpstr>
      <vt:lpstr>A cutaneous leishmaniasis lesion on the arm. </vt:lpstr>
      <vt:lpstr>INFECTION</vt:lpstr>
      <vt:lpstr>Diagnosis</vt:lpstr>
      <vt:lpstr>Speciation</vt:lpstr>
      <vt:lpstr>Treatment</vt:lpstr>
      <vt:lpstr>Control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Visceral Leishmaniasis</dc:title>
  <dc:creator>PC</dc:creator>
  <cp:lastModifiedBy>User</cp:lastModifiedBy>
  <cp:revision>8</cp:revision>
  <dcterms:created xsi:type="dcterms:W3CDTF">2006-08-16T00:00:00Z</dcterms:created>
  <dcterms:modified xsi:type="dcterms:W3CDTF">2020-09-26T04:28:19Z</dcterms:modified>
</cp:coreProperties>
</file>